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8" r:id="rId3"/>
    <p:sldId id="260" r:id="rId4"/>
    <p:sldId id="259" r:id="rId5"/>
    <p:sldId id="261" r:id="rId6"/>
    <p:sldId id="262" r:id="rId7"/>
    <p:sldId id="263" r:id="rId8"/>
    <p:sldId id="264" r:id="rId9"/>
    <p:sldId id="266"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587B1"/>
    <a:srgbClr val="486291"/>
    <a:srgbClr val="3A5481"/>
    <a:srgbClr val="37486F"/>
    <a:srgbClr val="0E1934"/>
    <a:srgbClr val="0E17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919"/>
    <p:restoredTop sz="84789"/>
  </p:normalViewPr>
  <p:slideViewPr>
    <p:cSldViewPr snapToGrid="0" snapToObjects="1">
      <p:cViewPr varScale="1">
        <p:scale>
          <a:sx n="104" d="100"/>
          <a:sy n="104" d="100"/>
        </p:scale>
        <p:origin x="42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647219-E22C-504A-9681-6B31FD3A9A77}" type="datetimeFigureOut">
              <a:rPr lang="en-US" smtClean="0"/>
              <a:t>9/27/22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61A2BD-D6A1-F746-855D-1DD2B6BC932A}" type="slidenum">
              <a:rPr lang="en-US" smtClean="0"/>
              <a:t>‹#›</a:t>
            </a:fld>
            <a:endParaRPr lang="en-US"/>
          </a:p>
        </p:txBody>
      </p:sp>
    </p:spTree>
    <p:extLst>
      <p:ext uri="{BB962C8B-B14F-4D97-AF65-F5344CB8AC3E}">
        <p14:creationId xmlns:p14="http://schemas.microsoft.com/office/powerpoint/2010/main" val="251620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Morning, y’all! My name is Kati Perry, and I’m a graphics reporter at the Washington Post. I wanted to demo some hacks and tricks to do in R what I normally would do in Photoshop and Illustrator</a:t>
            </a:r>
          </a:p>
        </p:txBody>
      </p:sp>
      <p:sp>
        <p:nvSpPr>
          <p:cNvPr id="4" name="Slide Number Placeholder 3"/>
          <p:cNvSpPr>
            <a:spLocks noGrp="1"/>
          </p:cNvSpPr>
          <p:nvPr>
            <p:ph type="sldNum" sz="quarter" idx="5"/>
          </p:nvPr>
        </p:nvSpPr>
        <p:spPr/>
        <p:txBody>
          <a:bodyPr/>
          <a:lstStyle/>
          <a:p>
            <a:fld id="{0561A2BD-D6A1-F746-855D-1DD2B6BC932A}" type="slidenum">
              <a:rPr lang="en-US" smtClean="0"/>
              <a:t>1</a:t>
            </a:fld>
            <a:endParaRPr lang="en-US"/>
          </a:p>
        </p:txBody>
      </p:sp>
    </p:spTree>
    <p:extLst>
      <p:ext uri="{BB962C8B-B14F-4D97-AF65-F5344CB8AC3E}">
        <p14:creationId xmlns:p14="http://schemas.microsoft.com/office/powerpoint/2010/main" val="15116420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61A2BD-D6A1-F746-855D-1DD2B6BC932A}" type="slidenum">
              <a:rPr lang="en-US" smtClean="0"/>
              <a:t>10</a:t>
            </a:fld>
            <a:endParaRPr lang="en-US"/>
          </a:p>
        </p:txBody>
      </p:sp>
    </p:spTree>
    <p:extLst>
      <p:ext uri="{BB962C8B-B14F-4D97-AF65-F5344CB8AC3E}">
        <p14:creationId xmlns:p14="http://schemas.microsoft.com/office/powerpoint/2010/main" val="308430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here’s the scenario: last year, I worked on a story at the Associated Press about disappearing sea ice and its impacts on polar bears, and I needed </a:t>
            </a:r>
            <a:r>
              <a:rPr lang="en-US" dirty="0" err="1"/>
              <a:t>pngs</a:t>
            </a:r>
            <a:r>
              <a:rPr lang="en-US" dirty="0"/>
              <a:t> of the sea ice for every year from 1978 to 2021. I also needed to be able to place them right on top of this </a:t>
            </a:r>
            <a:r>
              <a:rPr lang="en-US" dirty="0" err="1"/>
              <a:t>basemap</a:t>
            </a:r>
            <a:r>
              <a:rPr lang="en-US" dirty="0"/>
              <a:t>, AND I wanted a custom color scale. Normally if I need a </a:t>
            </a:r>
            <a:r>
              <a:rPr lang="en-US" dirty="0" err="1"/>
              <a:t>png</a:t>
            </a:r>
            <a:r>
              <a:rPr lang="en-US" dirty="0"/>
              <a:t> from a </a:t>
            </a:r>
            <a:r>
              <a:rPr lang="en-US" dirty="0" err="1"/>
              <a:t>geotiff</a:t>
            </a:r>
            <a:r>
              <a:rPr lang="en-US" dirty="0"/>
              <a:t> that’s georeferenced and with a custom color scale, I’d use </a:t>
            </a:r>
            <a:r>
              <a:rPr lang="en-US" dirty="0" err="1"/>
              <a:t>qgis</a:t>
            </a:r>
            <a:r>
              <a:rPr lang="en-US" dirty="0"/>
              <a:t> and photoshop and Illustrator but in this case because I needed almost four dozen layers, and I wanted a programmatic solution – because what if we want a slightly different shade of blue or the map extent changes?</a:t>
            </a:r>
          </a:p>
          <a:p>
            <a:endParaRPr lang="en-US" dirty="0"/>
          </a:p>
        </p:txBody>
      </p:sp>
      <p:sp>
        <p:nvSpPr>
          <p:cNvPr id="4" name="Slide Number Placeholder 3"/>
          <p:cNvSpPr>
            <a:spLocks noGrp="1"/>
          </p:cNvSpPr>
          <p:nvPr>
            <p:ph type="sldNum" sz="quarter" idx="5"/>
          </p:nvPr>
        </p:nvSpPr>
        <p:spPr/>
        <p:txBody>
          <a:bodyPr/>
          <a:lstStyle/>
          <a:p>
            <a:fld id="{0561A2BD-D6A1-F746-855D-1DD2B6BC932A}" type="slidenum">
              <a:rPr lang="en-US" smtClean="0"/>
              <a:t>2</a:t>
            </a:fld>
            <a:endParaRPr lang="en-US"/>
          </a:p>
        </p:txBody>
      </p:sp>
    </p:spTree>
    <p:extLst>
      <p:ext uri="{BB962C8B-B14F-4D97-AF65-F5344CB8AC3E}">
        <p14:creationId xmlns:p14="http://schemas.microsoft.com/office/powerpoint/2010/main" val="29149080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Spoiler: we DID want a different shade of blue and the map extent did change… ANYWAY </a:t>
            </a:r>
          </a:p>
        </p:txBody>
      </p:sp>
      <p:sp>
        <p:nvSpPr>
          <p:cNvPr id="4" name="Slide Number Placeholder 3"/>
          <p:cNvSpPr>
            <a:spLocks noGrp="1"/>
          </p:cNvSpPr>
          <p:nvPr>
            <p:ph type="sldNum" sz="quarter" idx="5"/>
          </p:nvPr>
        </p:nvSpPr>
        <p:spPr/>
        <p:txBody>
          <a:bodyPr/>
          <a:lstStyle/>
          <a:p>
            <a:fld id="{0561A2BD-D6A1-F746-855D-1DD2B6BC932A}" type="slidenum">
              <a:rPr lang="en-US" smtClean="0"/>
              <a:t>3</a:t>
            </a:fld>
            <a:endParaRPr lang="en-US"/>
          </a:p>
        </p:txBody>
      </p:sp>
    </p:spTree>
    <p:extLst>
      <p:ext uri="{BB962C8B-B14F-4D97-AF65-F5344CB8AC3E}">
        <p14:creationId xmlns:p14="http://schemas.microsoft.com/office/powerpoint/2010/main" val="37042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before we jump into the code, a couple of quick disclaimers: Is this the only way to do this? Definitely not. Is this even the right way? Not sure. Does it work? Usually. Just kidding….I mean we are going live code so who knows but I have tested it a lot so fingers crossed. Bottom line, many ways to make a map and this is just one hacky way</a:t>
            </a:r>
          </a:p>
        </p:txBody>
      </p:sp>
      <p:sp>
        <p:nvSpPr>
          <p:cNvPr id="4" name="Slide Number Placeholder 3"/>
          <p:cNvSpPr>
            <a:spLocks noGrp="1"/>
          </p:cNvSpPr>
          <p:nvPr>
            <p:ph type="sldNum" sz="quarter" idx="5"/>
          </p:nvPr>
        </p:nvSpPr>
        <p:spPr/>
        <p:txBody>
          <a:bodyPr/>
          <a:lstStyle/>
          <a:p>
            <a:fld id="{0561A2BD-D6A1-F746-855D-1DD2B6BC932A}" type="slidenum">
              <a:rPr lang="en-US" smtClean="0"/>
              <a:t>4</a:t>
            </a:fld>
            <a:endParaRPr lang="en-US"/>
          </a:p>
        </p:txBody>
      </p:sp>
    </p:spTree>
    <p:extLst>
      <p:ext uri="{BB962C8B-B14F-4D97-AF65-F5344CB8AC3E}">
        <p14:creationId xmlns:p14="http://schemas.microsoft.com/office/powerpoint/2010/main" val="17230749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things we’re going to do here are create the custom color palette…</a:t>
            </a:r>
          </a:p>
        </p:txBody>
      </p:sp>
      <p:sp>
        <p:nvSpPr>
          <p:cNvPr id="4" name="Slide Number Placeholder 3"/>
          <p:cNvSpPr>
            <a:spLocks noGrp="1"/>
          </p:cNvSpPr>
          <p:nvPr>
            <p:ph type="sldNum" sz="quarter" idx="5"/>
          </p:nvPr>
        </p:nvSpPr>
        <p:spPr/>
        <p:txBody>
          <a:bodyPr/>
          <a:lstStyle/>
          <a:p>
            <a:fld id="{0561A2BD-D6A1-F746-855D-1DD2B6BC932A}" type="slidenum">
              <a:rPr lang="en-US" smtClean="0"/>
              <a:t>5</a:t>
            </a:fld>
            <a:endParaRPr lang="en-US"/>
          </a:p>
        </p:txBody>
      </p:sp>
    </p:spTree>
    <p:extLst>
      <p:ext uri="{BB962C8B-B14F-4D97-AF65-F5344CB8AC3E}">
        <p14:creationId xmlns:p14="http://schemas.microsoft.com/office/powerpoint/2010/main" val="3366704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Generate </a:t>
            </a:r>
            <a:r>
              <a:rPr lang="en-US" dirty="0" err="1"/>
              <a:t>pngs</a:t>
            </a:r>
            <a:r>
              <a:rPr lang="en-US" dirty="0"/>
              <a:t> of the sea ice data with transparent backgrounds</a:t>
            </a:r>
          </a:p>
        </p:txBody>
      </p:sp>
      <p:sp>
        <p:nvSpPr>
          <p:cNvPr id="4" name="Slide Number Placeholder 3"/>
          <p:cNvSpPr>
            <a:spLocks noGrp="1"/>
          </p:cNvSpPr>
          <p:nvPr>
            <p:ph type="sldNum" sz="quarter" idx="5"/>
          </p:nvPr>
        </p:nvSpPr>
        <p:spPr/>
        <p:txBody>
          <a:bodyPr/>
          <a:lstStyle/>
          <a:p>
            <a:fld id="{0561A2BD-D6A1-F746-855D-1DD2B6BC932A}" type="slidenum">
              <a:rPr lang="en-US" smtClean="0"/>
              <a:t>6</a:t>
            </a:fld>
            <a:endParaRPr lang="en-US"/>
          </a:p>
        </p:txBody>
      </p:sp>
    </p:spTree>
    <p:extLst>
      <p:ext uri="{BB962C8B-B14F-4D97-AF65-F5344CB8AC3E}">
        <p14:creationId xmlns:p14="http://schemas.microsoft.com/office/powerpoint/2010/main" val="2523725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Scale everything to the size of the </a:t>
            </a:r>
            <a:r>
              <a:rPr lang="en-US" dirty="0" err="1"/>
              <a:t>basemap</a:t>
            </a:r>
            <a:endParaRPr lang="en-US" dirty="0"/>
          </a:p>
        </p:txBody>
      </p:sp>
      <p:sp>
        <p:nvSpPr>
          <p:cNvPr id="4" name="Slide Number Placeholder 3"/>
          <p:cNvSpPr>
            <a:spLocks noGrp="1"/>
          </p:cNvSpPr>
          <p:nvPr>
            <p:ph type="sldNum" sz="quarter" idx="5"/>
          </p:nvPr>
        </p:nvSpPr>
        <p:spPr/>
        <p:txBody>
          <a:bodyPr/>
          <a:lstStyle/>
          <a:p>
            <a:fld id="{0561A2BD-D6A1-F746-855D-1DD2B6BC932A}" type="slidenum">
              <a:rPr lang="en-US" smtClean="0"/>
              <a:t>7</a:t>
            </a:fld>
            <a:endParaRPr lang="en-US"/>
          </a:p>
        </p:txBody>
      </p:sp>
    </p:spTree>
    <p:extLst>
      <p:ext uri="{BB962C8B-B14F-4D97-AF65-F5344CB8AC3E}">
        <p14:creationId xmlns:p14="http://schemas.microsoft.com/office/powerpoint/2010/main" val="2236874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crop everything to the extent that we want!</a:t>
            </a:r>
          </a:p>
        </p:txBody>
      </p:sp>
      <p:sp>
        <p:nvSpPr>
          <p:cNvPr id="4" name="Slide Number Placeholder 3"/>
          <p:cNvSpPr>
            <a:spLocks noGrp="1"/>
          </p:cNvSpPr>
          <p:nvPr>
            <p:ph type="sldNum" sz="quarter" idx="5"/>
          </p:nvPr>
        </p:nvSpPr>
        <p:spPr/>
        <p:txBody>
          <a:bodyPr/>
          <a:lstStyle/>
          <a:p>
            <a:fld id="{0561A2BD-D6A1-F746-855D-1DD2B6BC932A}" type="slidenum">
              <a:rPr lang="en-US" smtClean="0"/>
              <a:t>8</a:t>
            </a:fld>
            <a:endParaRPr lang="en-US"/>
          </a:p>
        </p:txBody>
      </p:sp>
    </p:spTree>
    <p:extLst>
      <p:ext uri="{BB962C8B-B14F-4D97-AF65-F5344CB8AC3E}">
        <p14:creationId xmlns:p14="http://schemas.microsoft.com/office/powerpoint/2010/main" val="32313892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61A2BD-D6A1-F746-855D-1DD2B6BC932A}" type="slidenum">
              <a:rPr lang="en-US" smtClean="0"/>
              <a:t>9</a:t>
            </a:fld>
            <a:endParaRPr lang="en-US"/>
          </a:p>
        </p:txBody>
      </p:sp>
    </p:spTree>
    <p:extLst>
      <p:ext uri="{BB962C8B-B14F-4D97-AF65-F5344CB8AC3E}">
        <p14:creationId xmlns:p14="http://schemas.microsoft.com/office/powerpoint/2010/main" val="395470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90E1A-45AA-0D3F-519C-46B91EA0B9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4B527A-C60F-7316-EA8C-F02BCD12E2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D15764-2BC7-867A-297E-0C9332D2A24C}"/>
              </a:ext>
            </a:extLst>
          </p:cNvPr>
          <p:cNvSpPr>
            <a:spLocks noGrp="1"/>
          </p:cNvSpPr>
          <p:nvPr>
            <p:ph type="dt" sz="half" idx="10"/>
          </p:nvPr>
        </p:nvSpPr>
        <p:spPr/>
        <p:txBody>
          <a:bodyPr/>
          <a:lstStyle/>
          <a:p>
            <a:fld id="{9CCA9EE0-F6CE-F84E-AA98-FE473503232E}" type="datetimeFigureOut">
              <a:rPr lang="en-US" smtClean="0"/>
              <a:t>9/27/22</a:t>
            </a:fld>
            <a:endParaRPr lang="en-US"/>
          </a:p>
        </p:txBody>
      </p:sp>
      <p:sp>
        <p:nvSpPr>
          <p:cNvPr id="5" name="Footer Placeholder 4">
            <a:extLst>
              <a:ext uri="{FF2B5EF4-FFF2-40B4-BE49-F238E27FC236}">
                <a16:creationId xmlns:a16="http://schemas.microsoft.com/office/drawing/2014/main" id="{87DA646F-489C-105F-A118-53563BD3D7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577DC-30FD-7CBD-5380-60342B68BD45}"/>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3000648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48322-C37A-05F6-EB42-D282501449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38D861-2E7D-27D4-7407-B7C6BAEE9E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953F9C-60DE-CD60-9064-EFAB17259654}"/>
              </a:ext>
            </a:extLst>
          </p:cNvPr>
          <p:cNvSpPr>
            <a:spLocks noGrp="1"/>
          </p:cNvSpPr>
          <p:nvPr>
            <p:ph type="dt" sz="half" idx="10"/>
          </p:nvPr>
        </p:nvSpPr>
        <p:spPr/>
        <p:txBody>
          <a:bodyPr/>
          <a:lstStyle/>
          <a:p>
            <a:fld id="{9CCA9EE0-F6CE-F84E-AA98-FE473503232E}" type="datetimeFigureOut">
              <a:rPr lang="en-US" smtClean="0"/>
              <a:t>9/27/22</a:t>
            </a:fld>
            <a:endParaRPr lang="en-US"/>
          </a:p>
        </p:txBody>
      </p:sp>
      <p:sp>
        <p:nvSpPr>
          <p:cNvPr id="5" name="Footer Placeholder 4">
            <a:extLst>
              <a:ext uri="{FF2B5EF4-FFF2-40B4-BE49-F238E27FC236}">
                <a16:creationId xmlns:a16="http://schemas.microsoft.com/office/drawing/2014/main" id="{2F60332E-8B4F-78D3-E066-6F08600247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81CAD2-AFF4-45D8-18E9-11ACE7DEA50F}"/>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2487888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E4D468-6202-5D9E-E232-F365B08EF3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E669A4-4AA8-DA73-B27C-EEB404D4796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596644-04F5-6705-131F-2AE509454CC5}"/>
              </a:ext>
            </a:extLst>
          </p:cNvPr>
          <p:cNvSpPr>
            <a:spLocks noGrp="1"/>
          </p:cNvSpPr>
          <p:nvPr>
            <p:ph type="dt" sz="half" idx="10"/>
          </p:nvPr>
        </p:nvSpPr>
        <p:spPr/>
        <p:txBody>
          <a:bodyPr/>
          <a:lstStyle/>
          <a:p>
            <a:fld id="{9CCA9EE0-F6CE-F84E-AA98-FE473503232E}" type="datetimeFigureOut">
              <a:rPr lang="en-US" smtClean="0"/>
              <a:t>9/27/22</a:t>
            </a:fld>
            <a:endParaRPr lang="en-US"/>
          </a:p>
        </p:txBody>
      </p:sp>
      <p:sp>
        <p:nvSpPr>
          <p:cNvPr id="5" name="Footer Placeholder 4">
            <a:extLst>
              <a:ext uri="{FF2B5EF4-FFF2-40B4-BE49-F238E27FC236}">
                <a16:creationId xmlns:a16="http://schemas.microsoft.com/office/drawing/2014/main" id="{F0ABB088-1383-7026-747B-9155686E5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B1109C-6599-4342-F004-F5857EA40841}"/>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832544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409A4-B267-DA01-E653-D507CAB749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B9C7B5-B64A-0405-BCC6-09D26548E4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6C8C4D-6D97-32FE-2A97-E92B59E876F0}"/>
              </a:ext>
            </a:extLst>
          </p:cNvPr>
          <p:cNvSpPr>
            <a:spLocks noGrp="1"/>
          </p:cNvSpPr>
          <p:nvPr>
            <p:ph type="dt" sz="half" idx="10"/>
          </p:nvPr>
        </p:nvSpPr>
        <p:spPr/>
        <p:txBody>
          <a:bodyPr/>
          <a:lstStyle/>
          <a:p>
            <a:fld id="{9CCA9EE0-F6CE-F84E-AA98-FE473503232E}" type="datetimeFigureOut">
              <a:rPr lang="en-US" smtClean="0"/>
              <a:t>9/27/22</a:t>
            </a:fld>
            <a:endParaRPr lang="en-US"/>
          </a:p>
        </p:txBody>
      </p:sp>
      <p:sp>
        <p:nvSpPr>
          <p:cNvPr id="5" name="Footer Placeholder 4">
            <a:extLst>
              <a:ext uri="{FF2B5EF4-FFF2-40B4-BE49-F238E27FC236}">
                <a16:creationId xmlns:a16="http://schemas.microsoft.com/office/drawing/2014/main" id="{08DB67F8-4E02-CDC1-7233-9CAA5963A4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D36E4E-615E-FD6D-D4D7-3A1A5A6BD316}"/>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22103377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F54D2-43F2-4D31-05E3-2615B395BD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DCD6E3-A1B1-317A-0D15-15C8F3B892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B5E8C6-50FF-F5DD-665A-970516F48DCC}"/>
              </a:ext>
            </a:extLst>
          </p:cNvPr>
          <p:cNvSpPr>
            <a:spLocks noGrp="1"/>
          </p:cNvSpPr>
          <p:nvPr>
            <p:ph type="dt" sz="half" idx="10"/>
          </p:nvPr>
        </p:nvSpPr>
        <p:spPr/>
        <p:txBody>
          <a:bodyPr/>
          <a:lstStyle/>
          <a:p>
            <a:fld id="{9CCA9EE0-F6CE-F84E-AA98-FE473503232E}" type="datetimeFigureOut">
              <a:rPr lang="en-US" smtClean="0"/>
              <a:t>9/27/22</a:t>
            </a:fld>
            <a:endParaRPr lang="en-US"/>
          </a:p>
        </p:txBody>
      </p:sp>
      <p:sp>
        <p:nvSpPr>
          <p:cNvPr id="5" name="Footer Placeholder 4">
            <a:extLst>
              <a:ext uri="{FF2B5EF4-FFF2-40B4-BE49-F238E27FC236}">
                <a16:creationId xmlns:a16="http://schemas.microsoft.com/office/drawing/2014/main" id="{A68A3B9B-B725-152D-995B-E07D68D3A2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A8F8AE-8E70-8E06-9CEC-A4016DDB882E}"/>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938274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153B1-88E2-9751-DCEB-A61EC79D5B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5EA01F-1114-708F-7817-6EFCAAD7BA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E78120B-060E-D587-1D6D-A8C90AF79F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19D1FB-5563-5DDF-C954-C78F8A8B299F}"/>
              </a:ext>
            </a:extLst>
          </p:cNvPr>
          <p:cNvSpPr>
            <a:spLocks noGrp="1"/>
          </p:cNvSpPr>
          <p:nvPr>
            <p:ph type="dt" sz="half" idx="10"/>
          </p:nvPr>
        </p:nvSpPr>
        <p:spPr/>
        <p:txBody>
          <a:bodyPr/>
          <a:lstStyle/>
          <a:p>
            <a:fld id="{9CCA9EE0-F6CE-F84E-AA98-FE473503232E}" type="datetimeFigureOut">
              <a:rPr lang="en-US" smtClean="0"/>
              <a:t>9/27/22</a:t>
            </a:fld>
            <a:endParaRPr lang="en-US"/>
          </a:p>
        </p:txBody>
      </p:sp>
      <p:sp>
        <p:nvSpPr>
          <p:cNvPr id="6" name="Footer Placeholder 5">
            <a:extLst>
              <a:ext uri="{FF2B5EF4-FFF2-40B4-BE49-F238E27FC236}">
                <a16:creationId xmlns:a16="http://schemas.microsoft.com/office/drawing/2014/main" id="{5EBDF4CF-2C9D-55A8-CF90-A0A96167AE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2D49-FD8F-FC12-249B-B878E25728B2}"/>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18457823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A7F5F-3346-8B09-BE90-44A9F61FE37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92A557A-D8BE-5ACA-B6F1-96B86087C9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B7EDF0-E038-8CFA-0021-F4F97946B9F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992CC8F-CD1A-4351-ADAB-4980E230B5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58BB7D-4B04-8A91-6EDD-6C66B782C27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4899D2-28EF-D42C-57B8-9168724C5AD6}"/>
              </a:ext>
            </a:extLst>
          </p:cNvPr>
          <p:cNvSpPr>
            <a:spLocks noGrp="1"/>
          </p:cNvSpPr>
          <p:nvPr>
            <p:ph type="dt" sz="half" idx="10"/>
          </p:nvPr>
        </p:nvSpPr>
        <p:spPr/>
        <p:txBody>
          <a:bodyPr/>
          <a:lstStyle/>
          <a:p>
            <a:fld id="{9CCA9EE0-F6CE-F84E-AA98-FE473503232E}" type="datetimeFigureOut">
              <a:rPr lang="en-US" smtClean="0"/>
              <a:t>9/27/22</a:t>
            </a:fld>
            <a:endParaRPr lang="en-US"/>
          </a:p>
        </p:txBody>
      </p:sp>
      <p:sp>
        <p:nvSpPr>
          <p:cNvPr id="8" name="Footer Placeholder 7">
            <a:extLst>
              <a:ext uri="{FF2B5EF4-FFF2-40B4-BE49-F238E27FC236}">
                <a16:creationId xmlns:a16="http://schemas.microsoft.com/office/drawing/2014/main" id="{D1855C6E-4231-14AC-2BEF-D926F8AA0B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0B2F25-ADC7-34DE-F961-07DBDF903396}"/>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2809055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43472-6742-7E8C-76F7-6C22967836B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0A5906-D571-4BB3-B592-14E76182D8FB}"/>
              </a:ext>
            </a:extLst>
          </p:cNvPr>
          <p:cNvSpPr>
            <a:spLocks noGrp="1"/>
          </p:cNvSpPr>
          <p:nvPr>
            <p:ph type="dt" sz="half" idx="10"/>
          </p:nvPr>
        </p:nvSpPr>
        <p:spPr/>
        <p:txBody>
          <a:bodyPr/>
          <a:lstStyle/>
          <a:p>
            <a:fld id="{9CCA9EE0-F6CE-F84E-AA98-FE473503232E}" type="datetimeFigureOut">
              <a:rPr lang="en-US" smtClean="0"/>
              <a:t>9/27/22</a:t>
            </a:fld>
            <a:endParaRPr lang="en-US"/>
          </a:p>
        </p:txBody>
      </p:sp>
      <p:sp>
        <p:nvSpPr>
          <p:cNvPr id="4" name="Footer Placeholder 3">
            <a:extLst>
              <a:ext uri="{FF2B5EF4-FFF2-40B4-BE49-F238E27FC236}">
                <a16:creationId xmlns:a16="http://schemas.microsoft.com/office/drawing/2014/main" id="{2B85A4A4-6CE0-C48E-5597-B8D5C26E571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19B242D-5EEF-C2FE-2B92-2DB3F9A9E833}"/>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34845723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BDAA1C-835E-47C9-5C00-0382FDE0920E}"/>
              </a:ext>
            </a:extLst>
          </p:cNvPr>
          <p:cNvSpPr>
            <a:spLocks noGrp="1"/>
          </p:cNvSpPr>
          <p:nvPr>
            <p:ph type="dt" sz="half" idx="10"/>
          </p:nvPr>
        </p:nvSpPr>
        <p:spPr/>
        <p:txBody>
          <a:bodyPr/>
          <a:lstStyle/>
          <a:p>
            <a:fld id="{9CCA9EE0-F6CE-F84E-AA98-FE473503232E}" type="datetimeFigureOut">
              <a:rPr lang="en-US" smtClean="0"/>
              <a:t>9/27/22</a:t>
            </a:fld>
            <a:endParaRPr lang="en-US"/>
          </a:p>
        </p:txBody>
      </p:sp>
      <p:sp>
        <p:nvSpPr>
          <p:cNvPr id="3" name="Footer Placeholder 2">
            <a:extLst>
              <a:ext uri="{FF2B5EF4-FFF2-40B4-BE49-F238E27FC236}">
                <a16:creationId xmlns:a16="http://schemas.microsoft.com/office/drawing/2014/main" id="{DC98D3BE-3EF0-CD8F-F5EA-19C4D14832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CC4E1B6-0E3A-A33D-077E-8A81DD54300D}"/>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2321077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A6B2C-C21C-65CD-F14B-552289A0EA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A89071A-7783-86E4-E77D-5AD936B407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31AA28-B544-0636-618C-54173F21EA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C5DDF5-AC1E-897F-9AF6-9D550E4FF67E}"/>
              </a:ext>
            </a:extLst>
          </p:cNvPr>
          <p:cNvSpPr>
            <a:spLocks noGrp="1"/>
          </p:cNvSpPr>
          <p:nvPr>
            <p:ph type="dt" sz="half" idx="10"/>
          </p:nvPr>
        </p:nvSpPr>
        <p:spPr/>
        <p:txBody>
          <a:bodyPr/>
          <a:lstStyle/>
          <a:p>
            <a:fld id="{9CCA9EE0-F6CE-F84E-AA98-FE473503232E}" type="datetimeFigureOut">
              <a:rPr lang="en-US" smtClean="0"/>
              <a:t>9/27/22</a:t>
            </a:fld>
            <a:endParaRPr lang="en-US"/>
          </a:p>
        </p:txBody>
      </p:sp>
      <p:sp>
        <p:nvSpPr>
          <p:cNvPr id="6" name="Footer Placeholder 5">
            <a:extLst>
              <a:ext uri="{FF2B5EF4-FFF2-40B4-BE49-F238E27FC236}">
                <a16:creationId xmlns:a16="http://schemas.microsoft.com/office/drawing/2014/main" id="{155FAFB0-D2B5-24CE-7DB1-FFD9E11296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1AE37D-1BA7-BA8D-3994-98FA08EF0D6B}"/>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2447108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1361B-BDA6-4CE8-17C0-22EAADE654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09022E3-BE19-B45D-D18B-9D33AEEE83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DDCAC1-25A5-371D-3CB4-B7DC7E3C29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36A5C8-6DAC-CE2C-C962-A660988923AF}"/>
              </a:ext>
            </a:extLst>
          </p:cNvPr>
          <p:cNvSpPr>
            <a:spLocks noGrp="1"/>
          </p:cNvSpPr>
          <p:nvPr>
            <p:ph type="dt" sz="half" idx="10"/>
          </p:nvPr>
        </p:nvSpPr>
        <p:spPr/>
        <p:txBody>
          <a:bodyPr/>
          <a:lstStyle/>
          <a:p>
            <a:fld id="{9CCA9EE0-F6CE-F84E-AA98-FE473503232E}" type="datetimeFigureOut">
              <a:rPr lang="en-US" smtClean="0"/>
              <a:t>9/27/22</a:t>
            </a:fld>
            <a:endParaRPr lang="en-US"/>
          </a:p>
        </p:txBody>
      </p:sp>
      <p:sp>
        <p:nvSpPr>
          <p:cNvPr id="6" name="Footer Placeholder 5">
            <a:extLst>
              <a:ext uri="{FF2B5EF4-FFF2-40B4-BE49-F238E27FC236}">
                <a16:creationId xmlns:a16="http://schemas.microsoft.com/office/drawing/2014/main" id="{F160D277-77D3-CD21-0755-833C167101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F124E6-F56C-F6ED-B422-A88183355A38}"/>
              </a:ext>
            </a:extLst>
          </p:cNvPr>
          <p:cNvSpPr>
            <a:spLocks noGrp="1"/>
          </p:cNvSpPr>
          <p:nvPr>
            <p:ph type="sldNum" sz="quarter" idx="12"/>
          </p:nvPr>
        </p:nvSpPr>
        <p:spPr/>
        <p:txBody>
          <a:bodyPr/>
          <a:lstStyle/>
          <a:p>
            <a:fld id="{D2333C63-9727-204F-86E3-F7D3B405605A}" type="slidenum">
              <a:rPr lang="en-US" smtClean="0"/>
              <a:t>‹#›</a:t>
            </a:fld>
            <a:endParaRPr lang="en-US"/>
          </a:p>
        </p:txBody>
      </p:sp>
    </p:spTree>
    <p:extLst>
      <p:ext uri="{BB962C8B-B14F-4D97-AF65-F5344CB8AC3E}">
        <p14:creationId xmlns:p14="http://schemas.microsoft.com/office/powerpoint/2010/main" val="3512925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052152-2502-3A1E-A69E-7E12E4479F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5EAD77-216C-6503-167D-EF769CDD7D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6F6F28-D4B7-1E36-462D-31CBD298BB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CA9EE0-F6CE-F84E-AA98-FE473503232E}" type="datetimeFigureOut">
              <a:rPr lang="en-US" smtClean="0"/>
              <a:t>9/27/22</a:t>
            </a:fld>
            <a:endParaRPr lang="en-US"/>
          </a:p>
        </p:txBody>
      </p:sp>
      <p:sp>
        <p:nvSpPr>
          <p:cNvPr id="5" name="Footer Placeholder 4">
            <a:extLst>
              <a:ext uri="{FF2B5EF4-FFF2-40B4-BE49-F238E27FC236}">
                <a16:creationId xmlns:a16="http://schemas.microsoft.com/office/drawing/2014/main" id="{5B9F5C17-5A1E-6BDD-D167-9EE1063D8E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8B43E58-7874-AA52-8808-9F7D7962F55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333C63-9727-204F-86E3-F7D3B405605A}" type="slidenum">
              <a:rPr lang="en-US" smtClean="0"/>
              <a:t>‹#›</a:t>
            </a:fld>
            <a:endParaRPr lang="en-US"/>
          </a:p>
        </p:txBody>
      </p:sp>
    </p:spTree>
    <p:extLst>
      <p:ext uri="{BB962C8B-B14F-4D97-AF65-F5344CB8AC3E}">
        <p14:creationId xmlns:p14="http://schemas.microsoft.com/office/powerpoint/2010/main" val="18993714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BB8A0-0D49-B9F5-B58B-AAA14948AC40}"/>
              </a:ext>
            </a:extLst>
          </p:cNvPr>
          <p:cNvSpPr>
            <a:spLocks noGrp="1"/>
          </p:cNvSpPr>
          <p:nvPr>
            <p:ph type="ctrTitle"/>
          </p:nvPr>
        </p:nvSpPr>
        <p:spPr>
          <a:xfrm>
            <a:off x="1965434" y="891252"/>
            <a:ext cx="9007366" cy="3478925"/>
          </a:xfrm>
        </p:spPr>
        <p:txBody>
          <a:bodyPr>
            <a:normAutofit fontScale="90000"/>
          </a:bodyPr>
          <a:lstStyle/>
          <a:p>
            <a:pPr algn="l">
              <a:lnSpc>
                <a:spcPct val="100000"/>
              </a:lnSpc>
              <a:spcAft>
                <a:spcPts val="1000"/>
              </a:spcAft>
            </a:pPr>
            <a:r>
              <a:rPr lang="en-US" sz="6700" b="1" dirty="0">
                <a:solidFill>
                  <a:schemeClr val="bg1">
                    <a:lumMod val="95000"/>
                  </a:schemeClr>
                </a:solidFill>
                <a:effectLst/>
                <a:latin typeface="Consolas" panose="020B0609020204030204" pitchFamily="49" charset="0"/>
                <a:cs typeface="Consolas" panose="020B0609020204030204" pitchFamily="49" charset="0"/>
              </a:rPr>
              <a:t>Doing Things in R</a:t>
            </a:r>
            <a:br>
              <a:rPr lang="en-US" sz="6700" b="1" dirty="0">
                <a:solidFill>
                  <a:schemeClr val="bg1">
                    <a:lumMod val="95000"/>
                  </a:schemeClr>
                </a:solidFill>
                <a:effectLst/>
                <a:latin typeface="Consolas" panose="020B0609020204030204" pitchFamily="49" charset="0"/>
                <a:cs typeface="Consolas" panose="020B0609020204030204" pitchFamily="49" charset="0"/>
              </a:rPr>
            </a:br>
            <a:r>
              <a:rPr lang="en-US" sz="5600" dirty="0">
                <a:solidFill>
                  <a:schemeClr val="bg1">
                    <a:lumMod val="95000"/>
                  </a:schemeClr>
                </a:solidFill>
                <a:effectLst/>
                <a:latin typeface="Consolas" panose="020B0609020204030204" pitchFamily="49" charset="0"/>
                <a:cs typeface="Consolas" panose="020B0609020204030204" pitchFamily="49" charset="0"/>
              </a:rPr>
              <a:t>That I Normally Do in Illustrator and Photoshop</a:t>
            </a:r>
            <a:endParaRPr lang="en-US" sz="5600" dirty="0">
              <a:solidFill>
                <a:schemeClr val="bg1">
                  <a:lumMod val="95000"/>
                </a:schemeClr>
              </a:solidFill>
              <a:latin typeface="Consolas" panose="020B0609020204030204" pitchFamily="49" charset="0"/>
              <a:cs typeface="Consolas" panose="020B0609020204030204" pitchFamily="49" charset="0"/>
            </a:endParaRPr>
          </a:p>
        </p:txBody>
      </p:sp>
      <p:grpSp>
        <p:nvGrpSpPr>
          <p:cNvPr id="6" name="Group 5">
            <a:extLst>
              <a:ext uri="{FF2B5EF4-FFF2-40B4-BE49-F238E27FC236}">
                <a16:creationId xmlns:a16="http://schemas.microsoft.com/office/drawing/2014/main" id="{FD8077DB-2C6B-87E8-FDE0-8333AD136B5F}"/>
              </a:ext>
            </a:extLst>
          </p:cNvPr>
          <p:cNvGrpSpPr/>
          <p:nvPr/>
        </p:nvGrpSpPr>
        <p:grpSpPr>
          <a:xfrm>
            <a:off x="1998092" y="4594617"/>
            <a:ext cx="3273834" cy="369332"/>
            <a:chOff x="1965434" y="5392902"/>
            <a:chExt cx="3273834" cy="369332"/>
          </a:xfrm>
        </p:grpSpPr>
        <p:sp>
          <p:nvSpPr>
            <p:cNvPr id="4" name="TextBox 3">
              <a:extLst>
                <a:ext uri="{FF2B5EF4-FFF2-40B4-BE49-F238E27FC236}">
                  <a16:creationId xmlns:a16="http://schemas.microsoft.com/office/drawing/2014/main" id="{84EC2975-483C-484E-6B27-7AFE96780488}"/>
                </a:ext>
              </a:extLst>
            </p:cNvPr>
            <p:cNvSpPr txBox="1"/>
            <p:nvPr/>
          </p:nvSpPr>
          <p:spPr>
            <a:xfrm>
              <a:off x="1965434" y="5392902"/>
              <a:ext cx="1507805" cy="369332"/>
            </a:xfrm>
            <a:prstGeom prst="rect">
              <a:avLst/>
            </a:prstGeom>
            <a:noFill/>
          </p:spPr>
          <p:txBody>
            <a:bodyPr wrap="square" rtlCol="0">
              <a:spAutoFit/>
            </a:bodyPr>
            <a:lstStyle/>
            <a:p>
              <a:r>
                <a:rPr lang="en-US" dirty="0">
                  <a:solidFill>
                    <a:srgbClr val="6587B1"/>
                  </a:solidFill>
                  <a:latin typeface="Consolas" panose="020B0609020204030204" pitchFamily="49" charset="0"/>
                  <a:cs typeface="Consolas" panose="020B0609020204030204" pitchFamily="49" charset="0"/>
                </a:rPr>
                <a:t>Kati Perry</a:t>
              </a:r>
            </a:p>
          </p:txBody>
        </p:sp>
        <p:sp>
          <p:nvSpPr>
            <p:cNvPr id="5" name="TextBox 4">
              <a:extLst>
                <a:ext uri="{FF2B5EF4-FFF2-40B4-BE49-F238E27FC236}">
                  <a16:creationId xmlns:a16="http://schemas.microsoft.com/office/drawing/2014/main" id="{B6AD0EBB-93C3-AB36-2390-F4D10BC88ADF}"/>
                </a:ext>
              </a:extLst>
            </p:cNvPr>
            <p:cNvSpPr txBox="1"/>
            <p:nvPr/>
          </p:nvSpPr>
          <p:spPr>
            <a:xfrm>
              <a:off x="3683308" y="5392902"/>
              <a:ext cx="1555960" cy="369332"/>
            </a:xfrm>
            <a:prstGeom prst="rect">
              <a:avLst/>
            </a:prstGeom>
            <a:noFill/>
          </p:spPr>
          <p:txBody>
            <a:bodyPr wrap="square" rtlCol="0">
              <a:spAutoFit/>
            </a:bodyPr>
            <a:lstStyle/>
            <a:p>
              <a:r>
                <a:rPr lang="en-US" dirty="0">
                  <a:solidFill>
                    <a:srgbClr val="6587B1"/>
                  </a:solidFill>
                  <a:latin typeface="Consolas" panose="020B0609020204030204" pitchFamily="49" charset="0"/>
                  <a:cs typeface="Consolas" panose="020B0609020204030204" pitchFamily="49" charset="0"/>
                </a:rPr>
                <a:t>NACIS 2022</a:t>
              </a:r>
            </a:p>
          </p:txBody>
        </p:sp>
      </p:grpSp>
    </p:spTree>
    <p:extLst>
      <p:ext uri="{BB962C8B-B14F-4D97-AF65-F5344CB8AC3E}">
        <p14:creationId xmlns:p14="http://schemas.microsoft.com/office/powerpoint/2010/main" val="26167694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Qr code&#10;&#10;Description automatically generated">
            <a:extLst>
              <a:ext uri="{FF2B5EF4-FFF2-40B4-BE49-F238E27FC236}">
                <a16:creationId xmlns:a16="http://schemas.microsoft.com/office/drawing/2014/main" id="{EDF3ED8F-6FB6-76B1-5A50-21F63EA6324C}"/>
              </a:ext>
            </a:extLst>
          </p:cNvPr>
          <p:cNvPicPr>
            <a:picLocks noChangeAspect="1"/>
          </p:cNvPicPr>
          <p:nvPr/>
        </p:nvPicPr>
        <p:blipFill>
          <a:blip r:embed="rId3"/>
          <a:stretch>
            <a:fillRect/>
          </a:stretch>
        </p:blipFill>
        <p:spPr>
          <a:xfrm>
            <a:off x="698299" y="692263"/>
            <a:ext cx="3810000" cy="3810000"/>
          </a:xfrm>
          <a:prstGeom prst="rect">
            <a:avLst/>
          </a:prstGeom>
        </p:spPr>
      </p:pic>
      <p:sp>
        <p:nvSpPr>
          <p:cNvPr id="4" name="Title 1">
            <a:extLst>
              <a:ext uri="{FF2B5EF4-FFF2-40B4-BE49-F238E27FC236}">
                <a16:creationId xmlns:a16="http://schemas.microsoft.com/office/drawing/2014/main" id="{B3065FB1-28D0-F3C7-2283-3CD79B8C31BD}"/>
              </a:ext>
            </a:extLst>
          </p:cNvPr>
          <p:cNvSpPr txBox="1">
            <a:spLocks/>
          </p:cNvSpPr>
          <p:nvPr/>
        </p:nvSpPr>
        <p:spPr>
          <a:xfrm>
            <a:off x="4905631" y="2288344"/>
            <a:ext cx="5812335" cy="61783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&lt; Find the code here</a:t>
            </a:r>
          </a:p>
        </p:txBody>
      </p:sp>
      <p:sp>
        <p:nvSpPr>
          <p:cNvPr id="6" name="TextBox 5">
            <a:extLst>
              <a:ext uri="{FF2B5EF4-FFF2-40B4-BE49-F238E27FC236}">
                <a16:creationId xmlns:a16="http://schemas.microsoft.com/office/drawing/2014/main" id="{C8534099-0258-9112-0425-7C338F9AD99F}"/>
              </a:ext>
            </a:extLst>
          </p:cNvPr>
          <p:cNvSpPr txBox="1"/>
          <p:nvPr/>
        </p:nvSpPr>
        <p:spPr>
          <a:xfrm>
            <a:off x="698299" y="5329611"/>
            <a:ext cx="6098058" cy="836126"/>
          </a:xfrm>
          <a:prstGeom prst="rect">
            <a:avLst/>
          </a:prstGeom>
          <a:noFill/>
        </p:spPr>
        <p:txBody>
          <a:bodyPr wrap="square">
            <a:spAutoFit/>
          </a:bodyPr>
          <a:lstStyle/>
          <a:p>
            <a:pPr algn="l">
              <a:lnSpc>
                <a:spcPct val="100000"/>
              </a:lnSpc>
              <a:spcAft>
                <a:spcPts val="1000"/>
              </a:spcAft>
            </a:pPr>
            <a:r>
              <a:rPr lang="en-US" sz="2000" dirty="0">
                <a:solidFill>
                  <a:srgbClr val="3A5481"/>
                </a:solidFill>
                <a:latin typeface="Consolas" panose="020B0609020204030204" pitchFamily="49" charset="0"/>
                <a:cs typeface="Consolas" panose="020B0609020204030204" pitchFamily="49" charset="0"/>
              </a:rPr>
              <a:t>Thanks so much!</a:t>
            </a:r>
          </a:p>
          <a:p>
            <a:pPr algn="l">
              <a:lnSpc>
                <a:spcPct val="100000"/>
              </a:lnSpc>
              <a:spcAft>
                <a:spcPts val="1000"/>
              </a:spcAft>
            </a:pPr>
            <a:r>
              <a:rPr lang="en-US" sz="2000" dirty="0">
                <a:solidFill>
                  <a:srgbClr val="3A5481"/>
                </a:solidFill>
                <a:latin typeface="Consolas" panose="020B0609020204030204" pitchFamily="49" charset="0"/>
                <a:cs typeface="Consolas" panose="020B0609020204030204" pitchFamily="49" charset="0"/>
              </a:rPr>
              <a:t>@</a:t>
            </a:r>
            <a:r>
              <a:rPr lang="en-US" sz="2000" dirty="0" err="1">
                <a:solidFill>
                  <a:srgbClr val="3A5481"/>
                </a:solidFill>
                <a:latin typeface="Consolas" panose="020B0609020204030204" pitchFamily="49" charset="0"/>
                <a:cs typeface="Consolas" panose="020B0609020204030204" pitchFamily="49" charset="0"/>
              </a:rPr>
              <a:t>kt_prry</a:t>
            </a:r>
            <a:endParaRPr lang="en-US" sz="2000" dirty="0">
              <a:solidFill>
                <a:srgbClr val="3A5481"/>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6849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pic>
        <p:nvPicPr>
          <p:cNvPr id="2" name="nacis-clip.mov" descr="nacis-clip.mov">
            <a:hlinkClick r:id="" action="ppaction://media"/>
            <a:extLst>
              <a:ext uri="{FF2B5EF4-FFF2-40B4-BE49-F238E27FC236}">
                <a16:creationId xmlns:a16="http://schemas.microsoft.com/office/drawing/2014/main" id="{1FC6C4F8-7A20-299C-C239-EB9584BD26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11125"/>
            <a:ext cx="12192000" cy="6635750"/>
          </a:xfrm>
          <a:prstGeom prst="rect">
            <a:avLst/>
          </a:prstGeom>
        </p:spPr>
      </p:pic>
    </p:spTree>
    <p:extLst>
      <p:ext uri="{BB962C8B-B14F-4D97-AF65-F5344CB8AC3E}">
        <p14:creationId xmlns:p14="http://schemas.microsoft.com/office/powerpoint/2010/main" val="3778315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0852627E-DEB4-79C1-4F21-D84CB0025483}"/>
              </a:ext>
            </a:extLst>
          </p:cNvPr>
          <p:cNvSpPr txBox="1">
            <a:spLocks/>
          </p:cNvSpPr>
          <p:nvPr/>
        </p:nvSpPr>
        <p:spPr>
          <a:xfrm>
            <a:off x="659567" y="1581326"/>
            <a:ext cx="10058400"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Spoiler: colors and extent did change</a:t>
            </a:r>
          </a:p>
        </p:txBody>
      </p:sp>
    </p:spTree>
    <p:extLst>
      <p:ext uri="{BB962C8B-B14F-4D97-AF65-F5344CB8AC3E}">
        <p14:creationId xmlns:p14="http://schemas.microsoft.com/office/powerpoint/2010/main" val="21598741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BB8A0-0D49-B9F5-B58B-AAA14948AC40}"/>
              </a:ext>
            </a:extLst>
          </p:cNvPr>
          <p:cNvSpPr>
            <a:spLocks noGrp="1"/>
          </p:cNvSpPr>
          <p:nvPr>
            <p:ph type="ctrTitle"/>
          </p:nvPr>
        </p:nvSpPr>
        <p:spPr>
          <a:xfrm>
            <a:off x="659567" y="1581326"/>
            <a:ext cx="8354519" cy="817235"/>
          </a:xfrm>
        </p:spPr>
        <p:txBody>
          <a:bodyPr>
            <a:noAutofit/>
          </a:bodyPr>
          <a:lstStyle/>
          <a:p>
            <a:pPr algn="l">
              <a:lnSpc>
                <a:spcPct val="100000"/>
              </a:lnSpc>
              <a:spcAft>
                <a:spcPts val="1000"/>
              </a:spcAft>
            </a:pPr>
            <a:r>
              <a:rPr lang="en-US" sz="3600" dirty="0">
                <a:solidFill>
                  <a:schemeClr val="bg1">
                    <a:lumMod val="95000"/>
                  </a:schemeClr>
                </a:solidFill>
                <a:effectLst/>
                <a:latin typeface="Consolas" panose="020B0609020204030204" pitchFamily="49" charset="0"/>
                <a:cs typeface="Consolas" panose="020B0609020204030204" pitchFamily="49" charset="0"/>
              </a:rPr>
              <a:t>Is this the only way to do this? </a:t>
            </a:r>
            <a:endParaRPr lang="en-US" sz="3600" dirty="0">
              <a:solidFill>
                <a:schemeClr val="bg1">
                  <a:lumMod val="95000"/>
                </a:schemeClr>
              </a:solidFill>
              <a:latin typeface="Consolas" panose="020B0609020204030204" pitchFamily="49" charset="0"/>
              <a:cs typeface="Consolas" panose="020B0609020204030204" pitchFamily="49" charset="0"/>
            </a:endParaRPr>
          </a:p>
        </p:txBody>
      </p:sp>
      <p:sp>
        <p:nvSpPr>
          <p:cNvPr id="3" name="Title 1">
            <a:extLst>
              <a:ext uri="{FF2B5EF4-FFF2-40B4-BE49-F238E27FC236}">
                <a16:creationId xmlns:a16="http://schemas.microsoft.com/office/drawing/2014/main" id="{624DA5AC-3E3F-5619-326B-B9BC9CCEE8A4}"/>
              </a:ext>
            </a:extLst>
          </p:cNvPr>
          <p:cNvSpPr txBox="1">
            <a:spLocks/>
          </p:cNvSpPr>
          <p:nvPr/>
        </p:nvSpPr>
        <p:spPr>
          <a:xfrm>
            <a:off x="9014087" y="1581326"/>
            <a:ext cx="2678241" cy="81723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100% no</a:t>
            </a:r>
          </a:p>
        </p:txBody>
      </p:sp>
      <p:sp>
        <p:nvSpPr>
          <p:cNvPr id="7" name="Title 1">
            <a:extLst>
              <a:ext uri="{FF2B5EF4-FFF2-40B4-BE49-F238E27FC236}">
                <a16:creationId xmlns:a16="http://schemas.microsoft.com/office/drawing/2014/main" id="{F7156B3C-2300-6765-459B-BF98C1A58EBB}"/>
              </a:ext>
            </a:extLst>
          </p:cNvPr>
          <p:cNvSpPr txBox="1">
            <a:spLocks/>
          </p:cNvSpPr>
          <p:nvPr/>
        </p:nvSpPr>
        <p:spPr>
          <a:xfrm>
            <a:off x="659568" y="2828008"/>
            <a:ext cx="7779894" cy="81723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Is this even the right way?</a:t>
            </a:r>
          </a:p>
        </p:txBody>
      </p:sp>
      <p:sp>
        <p:nvSpPr>
          <p:cNvPr id="9" name="Title 1">
            <a:extLst>
              <a:ext uri="{FF2B5EF4-FFF2-40B4-BE49-F238E27FC236}">
                <a16:creationId xmlns:a16="http://schemas.microsoft.com/office/drawing/2014/main" id="{798EF077-0FB1-7745-D915-A4ACCFE4F0ED}"/>
              </a:ext>
            </a:extLst>
          </p:cNvPr>
          <p:cNvSpPr txBox="1">
            <a:spLocks/>
          </p:cNvSpPr>
          <p:nvPr/>
        </p:nvSpPr>
        <p:spPr>
          <a:xfrm>
            <a:off x="659568" y="4079822"/>
            <a:ext cx="7779894" cy="81723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800" dirty="0">
                <a:solidFill>
                  <a:schemeClr val="bg1">
                    <a:lumMod val="95000"/>
                  </a:schemeClr>
                </a:solidFill>
                <a:latin typeface="Consolas" panose="020B0609020204030204" pitchFamily="49" charset="0"/>
                <a:cs typeface="Consolas" panose="020B0609020204030204" pitchFamily="49" charset="0"/>
              </a:rPr>
              <a:t>Does it work?</a:t>
            </a:r>
          </a:p>
        </p:txBody>
      </p:sp>
      <p:sp>
        <p:nvSpPr>
          <p:cNvPr id="10" name="Title 1">
            <a:extLst>
              <a:ext uri="{FF2B5EF4-FFF2-40B4-BE49-F238E27FC236}">
                <a16:creationId xmlns:a16="http://schemas.microsoft.com/office/drawing/2014/main" id="{07A2A5B0-5E89-FA0E-E3E0-126D94E24296}"/>
              </a:ext>
            </a:extLst>
          </p:cNvPr>
          <p:cNvSpPr txBox="1">
            <a:spLocks/>
          </p:cNvSpPr>
          <p:nvPr/>
        </p:nvSpPr>
        <p:spPr>
          <a:xfrm>
            <a:off x="9014087" y="4079822"/>
            <a:ext cx="2678241"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Usually</a:t>
            </a:r>
          </a:p>
        </p:txBody>
      </p:sp>
      <p:grpSp>
        <p:nvGrpSpPr>
          <p:cNvPr id="6" name="Group 5">
            <a:extLst>
              <a:ext uri="{FF2B5EF4-FFF2-40B4-BE49-F238E27FC236}">
                <a16:creationId xmlns:a16="http://schemas.microsoft.com/office/drawing/2014/main" id="{AF12AC5F-DA1F-F773-C97F-D4226E4C342C}"/>
              </a:ext>
            </a:extLst>
          </p:cNvPr>
          <p:cNvGrpSpPr/>
          <p:nvPr/>
        </p:nvGrpSpPr>
        <p:grpSpPr>
          <a:xfrm>
            <a:off x="8439463" y="2828008"/>
            <a:ext cx="3252865" cy="1108823"/>
            <a:chOff x="8439463" y="2828008"/>
            <a:chExt cx="3252865" cy="1108823"/>
          </a:xfrm>
        </p:grpSpPr>
        <p:sp>
          <p:nvSpPr>
            <p:cNvPr id="8" name="Title 1">
              <a:extLst>
                <a:ext uri="{FF2B5EF4-FFF2-40B4-BE49-F238E27FC236}">
                  <a16:creationId xmlns:a16="http://schemas.microsoft.com/office/drawing/2014/main" id="{FA777D2D-C97A-4CD6-AFB6-8C7268E9A3C9}"/>
                </a:ext>
              </a:extLst>
            </p:cNvPr>
            <p:cNvSpPr txBox="1">
              <a:spLocks/>
            </p:cNvSpPr>
            <p:nvPr/>
          </p:nvSpPr>
          <p:spPr>
            <a:xfrm>
              <a:off x="8439463" y="2828008"/>
              <a:ext cx="2261488"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Not sure</a:t>
              </a:r>
            </a:p>
          </p:txBody>
        </p:sp>
        <p:sp>
          <p:nvSpPr>
            <p:cNvPr id="5" name="TextBox 4">
              <a:extLst>
                <a:ext uri="{FF2B5EF4-FFF2-40B4-BE49-F238E27FC236}">
                  <a16:creationId xmlns:a16="http://schemas.microsoft.com/office/drawing/2014/main" id="{D2C251A4-FEC3-C5A8-AB67-AC6550E9B151}"/>
                </a:ext>
              </a:extLst>
            </p:cNvPr>
            <p:cNvSpPr txBox="1"/>
            <p:nvPr/>
          </p:nvSpPr>
          <p:spPr>
            <a:xfrm>
              <a:off x="10762482" y="2921168"/>
              <a:ext cx="929846" cy="1015663"/>
            </a:xfrm>
            <a:prstGeom prst="rect">
              <a:avLst/>
            </a:prstGeom>
            <a:noFill/>
          </p:spPr>
          <p:txBody>
            <a:bodyPr wrap="square">
              <a:spAutoFit/>
            </a:bodyPr>
            <a:lstStyle/>
            <a:p>
              <a:r>
                <a:rPr lang="en-US" sz="6000" dirty="0"/>
                <a:t>🤷🏻</a:t>
              </a:r>
            </a:p>
          </p:txBody>
        </p:sp>
      </p:grpSp>
    </p:spTree>
    <p:extLst>
      <p:ext uri="{BB962C8B-B14F-4D97-AF65-F5344CB8AC3E}">
        <p14:creationId xmlns:p14="http://schemas.microsoft.com/office/powerpoint/2010/main" val="1771133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p:bldP spid="9"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2C7D354-3305-7D78-1886-5029DA9567B1}"/>
              </a:ext>
            </a:extLst>
          </p:cNvPr>
          <p:cNvSpPr txBox="1">
            <a:spLocks/>
          </p:cNvSpPr>
          <p:nvPr/>
        </p:nvSpPr>
        <p:spPr>
          <a:xfrm>
            <a:off x="659567" y="1581326"/>
            <a:ext cx="10058400"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Create a custom color palette</a:t>
            </a:r>
          </a:p>
        </p:txBody>
      </p:sp>
      <p:sp>
        <p:nvSpPr>
          <p:cNvPr id="11" name="Title 1">
            <a:extLst>
              <a:ext uri="{FF2B5EF4-FFF2-40B4-BE49-F238E27FC236}">
                <a16:creationId xmlns:a16="http://schemas.microsoft.com/office/drawing/2014/main" id="{1BAC5A8E-3F3D-7631-8D8B-A76602771417}"/>
              </a:ext>
            </a:extLst>
          </p:cNvPr>
          <p:cNvSpPr txBox="1">
            <a:spLocks/>
          </p:cNvSpPr>
          <p:nvPr/>
        </p:nvSpPr>
        <p:spPr>
          <a:xfrm>
            <a:off x="659567" y="2398561"/>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Generate </a:t>
            </a:r>
            <a:r>
              <a:rPr lang="en-US" sz="3600" dirty="0" err="1">
                <a:solidFill>
                  <a:srgbClr val="3A5481"/>
                </a:solidFill>
                <a:latin typeface="Consolas" panose="020B0609020204030204" pitchFamily="49" charset="0"/>
                <a:cs typeface="Consolas" panose="020B0609020204030204" pitchFamily="49" charset="0"/>
              </a:rPr>
              <a:t>pngs</a:t>
            </a:r>
            <a:r>
              <a:rPr lang="en-US" sz="3600" dirty="0">
                <a:solidFill>
                  <a:srgbClr val="3A5481"/>
                </a:solidFill>
                <a:latin typeface="Consolas" panose="020B0609020204030204" pitchFamily="49" charset="0"/>
                <a:cs typeface="Consolas" panose="020B0609020204030204" pitchFamily="49" charset="0"/>
              </a:rPr>
              <a:t> with transparent backgrounds</a:t>
            </a:r>
          </a:p>
        </p:txBody>
      </p:sp>
      <p:sp>
        <p:nvSpPr>
          <p:cNvPr id="12" name="Title 1">
            <a:extLst>
              <a:ext uri="{FF2B5EF4-FFF2-40B4-BE49-F238E27FC236}">
                <a16:creationId xmlns:a16="http://schemas.microsoft.com/office/drawing/2014/main" id="{AC72C7AE-1D83-E370-53F6-47EDB754F869}"/>
              </a:ext>
            </a:extLst>
          </p:cNvPr>
          <p:cNvSpPr txBox="1">
            <a:spLocks/>
          </p:cNvSpPr>
          <p:nvPr/>
        </p:nvSpPr>
        <p:spPr>
          <a:xfrm>
            <a:off x="659567" y="3211205"/>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Scale to the size of the </a:t>
            </a:r>
            <a:r>
              <a:rPr lang="en-US" sz="3600" dirty="0" err="1">
                <a:solidFill>
                  <a:srgbClr val="3A5481"/>
                </a:solidFill>
                <a:latin typeface="Consolas" panose="020B0609020204030204" pitchFamily="49" charset="0"/>
                <a:cs typeface="Consolas" panose="020B0609020204030204" pitchFamily="49" charset="0"/>
              </a:rPr>
              <a:t>basemap</a:t>
            </a:r>
            <a:endParaRPr lang="en-US" sz="3600" dirty="0">
              <a:solidFill>
                <a:srgbClr val="3A5481"/>
              </a:solidFill>
              <a:latin typeface="Consolas" panose="020B0609020204030204" pitchFamily="49" charset="0"/>
              <a:cs typeface="Consolas" panose="020B0609020204030204" pitchFamily="49" charset="0"/>
            </a:endParaRPr>
          </a:p>
        </p:txBody>
      </p:sp>
      <p:sp>
        <p:nvSpPr>
          <p:cNvPr id="13" name="Title 1">
            <a:extLst>
              <a:ext uri="{FF2B5EF4-FFF2-40B4-BE49-F238E27FC236}">
                <a16:creationId xmlns:a16="http://schemas.microsoft.com/office/drawing/2014/main" id="{1798F77B-5972-8E2B-B92C-A05B0784B830}"/>
              </a:ext>
            </a:extLst>
          </p:cNvPr>
          <p:cNvSpPr txBox="1">
            <a:spLocks/>
          </p:cNvSpPr>
          <p:nvPr/>
        </p:nvSpPr>
        <p:spPr>
          <a:xfrm>
            <a:off x="659567" y="4028440"/>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Crop everything!</a:t>
            </a:r>
          </a:p>
        </p:txBody>
      </p:sp>
    </p:spTree>
    <p:extLst>
      <p:ext uri="{BB962C8B-B14F-4D97-AF65-F5344CB8AC3E}">
        <p14:creationId xmlns:p14="http://schemas.microsoft.com/office/powerpoint/2010/main" val="3142430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2C7D354-3305-7D78-1886-5029DA9567B1}"/>
              </a:ext>
            </a:extLst>
          </p:cNvPr>
          <p:cNvSpPr txBox="1">
            <a:spLocks/>
          </p:cNvSpPr>
          <p:nvPr/>
        </p:nvSpPr>
        <p:spPr>
          <a:xfrm>
            <a:off x="659567" y="1581326"/>
            <a:ext cx="10058400"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Create a custom color palette</a:t>
            </a:r>
          </a:p>
        </p:txBody>
      </p:sp>
      <p:sp>
        <p:nvSpPr>
          <p:cNvPr id="11" name="Title 1">
            <a:extLst>
              <a:ext uri="{FF2B5EF4-FFF2-40B4-BE49-F238E27FC236}">
                <a16:creationId xmlns:a16="http://schemas.microsoft.com/office/drawing/2014/main" id="{1BAC5A8E-3F3D-7631-8D8B-A76602771417}"/>
              </a:ext>
            </a:extLst>
          </p:cNvPr>
          <p:cNvSpPr txBox="1">
            <a:spLocks/>
          </p:cNvSpPr>
          <p:nvPr/>
        </p:nvSpPr>
        <p:spPr>
          <a:xfrm>
            <a:off x="659567" y="2398561"/>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Generate </a:t>
            </a:r>
            <a:r>
              <a:rPr lang="en-US" sz="3600" dirty="0" err="1">
                <a:solidFill>
                  <a:schemeClr val="bg1">
                    <a:lumMod val="95000"/>
                  </a:schemeClr>
                </a:solidFill>
                <a:latin typeface="Consolas" panose="020B0609020204030204" pitchFamily="49" charset="0"/>
                <a:cs typeface="Consolas" panose="020B0609020204030204" pitchFamily="49" charset="0"/>
              </a:rPr>
              <a:t>pngs</a:t>
            </a:r>
            <a:r>
              <a:rPr lang="en-US" sz="3600" dirty="0">
                <a:solidFill>
                  <a:schemeClr val="bg1">
                    <a:lumMod val="95000"/>
                  </a:schemeClr>
                </a:solidFill>
                <a:latin typeface="Consolas" panose="020B0609020204030204" pitchFamily="49" charset="0"/>
                <a:cs typeface="Consolas" panose="020B0609020204030204" pitchFamily="49" charset="0"/>
              </a:rPr>
              <a:t> with transparent backgrounds</a:t>
            </a:r>
          </a:p>
        </p:txBody>
      </p:sp>
      <p:sp>
        <p:nvSpPr>
          <p:cNvPr id="12" name="Title 1">
            <a:extLst>
              <a:ext uri="{FF2B5EF4-FFF2-40B4-BE49-F238E27FC236}">
                <a16:creationId xmlns:a16="http://schemas.microsoft.com/office/drawing/2014/main" id="{AC72C7AE-1D83-E370-53F6-47EDB754F869}"/>
              </a:ext>
            </a:extLst>
          </p:cNvPr>
          <p:cNvSpPr txBox="1">
            <a:spLocks/>
          </p:cNvSpPr>
          <p:nvPr/>
        </p:nvSpPr>
        <p:spPr>
          <a:xfrm>
            <a:off x="659567" y="3211205"/>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Scale to the size of the </a:t>
            </a:r>
            <a:r>
              <a:rPr lang="en-US" sz="3600" dirty="0" err="1">
                <a:solidFill>
                  <a:srgbClr val="3A5481"/>
                </a:solidFill>
                <a:latin typeface="Consolas" panose="020B0609020204030204" pitchFamily="49" charset="0"/>
                <a:cs typeface="Consolas" panose="020B0609020204030204" pitchFamily="49" charset="0"/>
              </a:rPr>
              <a:t>basemap</a:t>
            </a:r>
            <a:endParaRPr lang="en-US" sz="3600" dirty="0">
              <a:solidFill>
                <a:srgbClr val="3A5481"/>
              </a:solidFill>
              <a:latin typeface="Consolas" panose="020B0609020204030204" pitchFamily="49" charset="0"/>
              <a:cs typeface="Consolas" panose="020B0609020204030204" pitchFamily="49" charset="0"/>
            </a:endParaRPr>
          </a:p>
        </p:txBody>
      </p:sp>
      <p:sp>
        <p:nvSpPr>
          <p:cNvPr id="13" name="Title 1">
            <a:extLst>
              <a:ext uri="{FF2B5EF4-FFF2-40B4-BE49-F238E27FC236}">
                <a16:creationId xmlns:a16="http://schemas.microsoft.com/office/drawing/2014/main" id="{1798F77B-5972-8E2B-B92C-A05B0784B830}"/>
              </a:ext>
            </a:extLst>
          </p:cNvPr>
          <p:cNvSpPr txBox="1">
            <a:spLocks/>
          </p:cNvSpPr>
          <p:nvPr/>
        </p:nvSpPr>
        <p:spPr>
          <a:xfrm>
            <a:off x="659567" y="4028440"/>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Crop everything!</a:t>
            </a:r>
          </a:p>
        </p:txBody>
      </p:sp>
    </p:spTree>
    <p:extLst>
      <p:ext uri="{BB962C8B-B14F-4D97-AF65-F5344CB8AC3E}">
        <p14:creationId xmlns:p14="http://schemas.microsoft.com/office/powerpoint/2010/main" val="3065875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2C7D354-3305-7D78-1886-5029DA9567B1}"/>
              </a:ext>
            </a:extLst>
          </p:cNvPr>
          <p:cNvSpPr txBox="1">
            <a:spLocks/>
          </p:cNvSpPr>
          <p:nvPr/>
        </p:nvSpPr>
        <p:spPr>
          <a:xfrm>
            <a:off x="659567" y="1581326"/>
            <a:ext cx="10058400"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Create a custom color palette</a:t>
            </a:r>
          </a:p>
        </p:txBody>
      </p:sp>
      <p:sp>
        <p:nvSpPr>
          <p:cNvPr id="11" name="Title 1">
            <a:extLst>
              <a:ext uri="{FF2B5EF4-FFF2-40B4-BE49-F238E27FC236}">
                <a16:creationId xmlns:a16="http://schemas.microsoft.com/office/drawing/2014/main" id="{1BAC5A8E-3F3D-7631-8D8B-A76602771417}"/>
              </a:ext>
            </a:extLst>
          </p:cNvPr>
          <p:cNvSpPr txBox="1">
            <a:spLocks/>
          </p:cNvSpPr>
          <p:nvPr/>
        </p:nvSpPr>
        <p:spPr>
          <a:xfrm>
            <a:off x="659567" y="2398561"/>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Generate </a:t>
            </a:r>
            <a:r>
              <a:rPr lang="en-US" sz="3600" dirty="0" err="1">
                <a:solidFill>
                  <a:srgbClr val="3A5481"/>
                </a:solidFill>
                <a:latin typeface="Consolas" panose="020B0609020204030204" pitchFamily="49" charset="0"/>
                <a:cs typeface="Consolas" panose="020B0609020204030204" pitchFamily="49" charset="0"/>
              </a:rPr>
              <a:t>pngs</a:t>
            </a:r>
            <a:r>
              <a:rPr lang="en-US" sz="3600" dirty="0">
                <a:solidFill>
                  <a:srgbClr val="3A5481"/>
                </a:solidFill>
                <a:latin typeface="Consolas" panose="020B0609020204030204" pitchFamily="49" charset="0"/>
                <a:cs typeface="Consolas" panose="020B0609020204030204" pitchFamily="49" charset="0"/>
              </a:rPr>
              <a:t> with transparent backgrounds</a:t>
            </a:r>
          </a:p>
        </p:txBody>
      </p:sp>
      <p:sp>
        <p:nvSpPr>
          <p:cNvPr id="12" name="Title 1">
            <a:extLst>
              <a:ext uri="{FF2B5EF4-FFF2-40B4-BE49-F238E27FC236}">
                <a16:creationId xmlns:a16="http://schemas.microsoft.com/office/drawing/2014/main" id="{AC72C7AE-1D83-E370-53F6-47EDB754F869}"/>
              </a:ext>
            </a:extLst>
          </p:cNvPr>
          <p:cNvSpPr txBox="1">
            <a:spLocks/>
          </p:cNvSpPr>
          <p:nvPr/>
        </p:nvSpPr>
        <p:spPr>
          <a:xfrm>
            <a:off x="659567" y="3211205"/>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Scale to the size of the </a:t>
            </a:r>
            <a:r>
              <a:rPr lang="en-US" sz="3600" dirty="0" err="1">
                <a:solidFill>
                  <a:schemeClr val="bg1">
                    <a:lumMod val="95000"/>
                  </a:schemeClr>
                </a:solidFill>
                <a:latin typeface="Consolas" panose="020B0609020204030204" pitchFamily="49" charset="0"/>
                <a:cs typeface="Consolas" panose="020B0609020204030204" pitchFamily="49" charset="0"/>
              </a:rPr>
              <a:t>basemap</a:t>
            </a:r>
            <a:endParaRPr lang="en-US" sz="3600" dirty="0">
              <a:solidFill>
                <a:schemeClr val="bg1">
                  <a:lumMod val="95000"/>
                </a:schemeClr>
              </a:solidFill>
              <a:latin typeface="Consolas" panose="020B0609020204030204" pitchFamily="49" charset="0"/>
              <a:cs typeface="Consolas" panose="020B0609020204030204" pitchFamily="49" charset="0"/>
            </a:endParaRPr>
          </a:p>
        </p:txBody>
      </p:sp>
      <p:sp>
        <p:nvSpPr>
          <p:cNvPr id="13" name="Title 1">
            <a:extLst>
              <a:ext uri="{FF2B5EF4-FFF2-40B4-BE49-F238E27FC236}">
                <a16:creationId xmlns:a16="http://schemas.microsoft.com/office/drawing/2014/main" id="{1798F77B-5972-8E2B-B92C-A05B0784B830}"/>
              </a:ext>
            </a:extLst>
          </p:cNvPr>
          <p:cNvSpPr txBox="1">
            <a:spLocks/>
          </p:cNvSpPr>
          <p:nvPr/>
        </p:nvSpPr>
        <p:spPr>
          <a:xfrm>
            <a:off x="659567" y="4028440"/>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Crop everything!</a:t>
            </a:r>
          </a:p>
        </p:txBody>
      </p:sp>
    </p:spTree>
    <p:extLst>
      <p:ext uri="{BB962C8B-B14F-4D97-AF65-F5344CB8AC3E}">
        <p14:creationId xmlns:p14="http://schemas.microsoft.com/office/powerpoint/2010/main" val="4178365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2C7D354-3305-7D78-1886-5029DA9567B1}"/>
              </a:ext>
            </a:extLst>
          </p:cNvPr>
          <p:cNvSpPr txBox="1">
            <a:spLocks/>
          </p:cNvSpPr>
          <p:nvPr/>
        </p:nvSpPr>
        <p:spPr>
          <a:xfrm>
            <a:off x="659567" y="1581326"/>
            <a:ext cx="10058400"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Create a custom color palette</a:t>
            </a:r>
          </a:p>
        </p:txBody>
      </p:sp>
      <p:sp>
        <p:nvSpPr>
          <p:cNvPr id="11" name="Title 1">
            <a:extLst>
              <a:ext uri="{FF2B5EF4-FFF2-40B4-BE49-F238E27FC236}">
                <a16:creationId xmlns:a16="http://schemas.microsoft.com/office/drawing/2014/main" id="{1BAC5A8E-3F3D-7631-8D8B-A76602771417}"/>
              </a:ext>
            </a:extLst>
          </p:cNvPr>
          <p:cNvSpPr txBox="1">
            <a:spLocks/>
          </p:cNvSpPr>
          <p:nvPr/>
        </p:nvSpPr>
        <p:spPr>
          <a:xfrm>
            <a:off x="659567" y="2398561"/>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Generate </a:t>
            </a:r>
            <a:r>
              <a:rPr lang="en-US" sz="3600" dirty="0" err="1">
                <a:solidFill>
                  <a:srgbClr val="3A5481"/>
                </a:solidFill>
                <a:latin typeface="Consolas" panose="020B0609020204030204" pitchFamily="49" charset="0"/>
                <a:cs typeface="Consolas" panose="020B0609020204030204" pitchFamily="49" charset="0"/>
              </a:rPr>
              <a:t>pngs</a:t>
            </a:r>
            <a:r>
              <a:rPr lang="en-US" sz="3600" dirty="0">
                <a:solidFill>
                  <a:srgbClr val="3A5481"/>
                </a:solidFill>
                <a:latin typeface="Consolas" panose="020B0609020204030204" pitchFamily="49" charset="0"/>
                <a:cs typeface="Consolas" panose="020B0609020204030204" pitchFamily="49" charset="0"/>
              </a:rPr>
              <a:t> with transparent backgrounds</a:t>
            </a:r>
          </a:p>
        </p:txBody>
      </p:sp>
      <p:sp>
        <p:nvSpPr>
          <p:cNvPr id="12" name="Title 1">
            <a:extLst>
              <a:ext uri="{FF2B5EF4-FFF2-40B4-BE49-F238E27FC236}">
                <a16:creationId xmlns:a16="http://schemas.microsoft.com/office/drawing/2014/main" id="{AC72C7AE-1D83-E370-53F6-47EDB754F869}"/>
              </a:ext>
            </a:extLst>
          </p:cNvPr>
          <p:cNvSpPr txBox="1">
            <a:spLocks/>
          </p:cNvSpPr>
          <p:nvPr/>
        </p:nvSpPr>
        <p:spPr>
          <a:xfrm>
            <a:off x="659567" y="3211205"/>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rgbClr val="3A5481"/>
                </a:solidFill>
                <a:latin typeface="Consolas" panose="020B0609020204030204" pitchFamily="49" charset="0"/>
                <a:cs typeface="Consolas" panose="020B0609020204030204" pitchFamily="49" charset="0"/>
              </a:rPr>
              <a:t>Scale to the size of the </a:t>
            </a:r>
            <a:r>
              <a:rPr lang="en-US" sz="3600" dirty="0" err="1">
                <a:solidFill>
                  <a:srgbClr val="3A5481"/>
                </a:solidFill>
                <a:latin typeface="Consolas" panose="020B0609020204030204" pitchFamily="49" charset="0"/>
                <a:cs typeface="Consolas" panose="020B0609020204030204" pitchFamily="49" charset="0"/>
              </a:rPr>
              <a:t>basemap</a:t>
            </a:r>
            <a:endParaRPr lang="en-US" sz="3600" dirty="0">
              <a:solidFill>
                <a:srgbClr val="3A5481"/>
              </a:solidFill>
              <a:latin typeface="Consolas" panose="020B0609020204030204" pitchFamily="49" charset="0"/>
              <a:cs typeface="Consolas" panose="020B0609020204030204" pitchFamily="49" charset="0"/>
            </a:endParaRPr>
          </a:p>
        </p:txBody>
      </p:sp>
      <p:sp>
        <p:nvSpPr>
          <p:cNvPr id="13" name="Title 1">
            <a:extLst>
              <a:ext uri="{FF2B5EF4-FFF2-40B4-BE49-F238E27FC236}">
                <a16:creationId xmlns:a16="http://schemas.microsoft.com/office/drawing/2014/main" id="{1798F77B-5972-8E2B-B92C-A05B0784B830}"/>
              </a:ext>
            </a:extLst>
          </p:cNvPr>
          <p:cNvSpPr txBox="1">
            <a:spLocks/>
          </p:cNvSpPr>
          <p:nvPr/>
        </p:nvSpPr>
        <p:spPr>
          <a:xfrm>
            <a:off x="659567" y="4028440"/>
            <a:ext cx="10872866" cy="8172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000"/>
              </a:spcAft>
            </a:pPr>
            <a:r>
              <a:rPr lang="en-US" sz="3600" dirty="0">
                <a:solidFill>
                  <a:schemeClr val="bg1">
                    <a:lumMod val="95000"/>
                  </a:schemeClr>
                </a:solidFill>
                <a:latin typeface="Consolas" panose="020B0609020204030204" pitchFamily="49" charset="0"/>
                <a:cs typeface="Consolas" panose="020B0609020204030204" pitchFamily="49" charset="0"/>
              </a:rPr>
              <a:t>Crop everything!</a:t>
            </a:r>
          </a:p>
        </p:txBody>
      </p:sp>
    </p:spTree>
    <p:extLst>
      <p:ext uri="{BB962C8B-B14F-4D97-AF65-F5344CB8AC3E}">
        <p14:creationId xmlns:p14="http://schemas.microsoft.com/office/powerpoint/2010/main" val="1157290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E193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53887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1553</TotalTime>
  <Words>468</Words>
  <Application>Microsoft Macintosh PowerPoint</Application>
  <PresentationFormat>Widescreen</PresentationFormat>
  <Paragraphs>48</Paragraphs>
  <Slides>10</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Consolas</vt:lpstr>
      <vt:lpstr>Office Theme</vt:lpstr>
      <vt:lpstr>Doing Things in R That I Normally Do in Illustrator and Photoshop</vt:lpstr>
      <vt:lpstr>PowerPoint Presentation</vt:lpstr>
      <vt:lpstr>PowerPoint Presentation</vt:lpstr>
      <vt:lpstr>Is this the only way to do this? </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Doing Things in R That I Normally Do in Illustrator and Photoshop</dc:title>
  <dc:creator>Perry, Kati</dc:creator>
  <cp:lastModifiedBy>Perry, Kati</cp:lastModifiedBy>
  <cp:revision>19</cp:revision>
  <dcterms:created xsi:type="dcterms:W3CDTF">2022-09-15T20:52:15Z</dcterms:created>
  <dcterms:modified xsi:type="dcterms:W3CDTF">2022-09-27T15:17:48Z</dcterms:modified>
</cp:coreProperties>
</file>

<file path=docProps/thumbnail.jpeg>
</file>